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Space Mono" charset="1" panose="02000509040000020004"/>
      <p:regular r:id="rId10"/>
    </p:embeddedFont>
    <p:embeddedFont>
      <p:font typeface="Space Mono Bold" charset="1" panose="02000809030000020004"/>
      <p:regular r:id="rId11"/>
    </p:embeddedFont>
    <p:embeddedFont>
      <p:font typeface="Space Mono Italics" charset="1" panose="02000509090000090004"/>
      <p:regular r:id="rId12"/>
    </p:embeddedFont>
    <p:embeddedFont>
      <p:font typeface="Space Mono Bold Italics" charset="1" panose="02000809040000090004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  <p:embeddedFont>
      <p:font typeface="Canva Sans Medium" charset="1" panose="020B0603030501040103"/>
      <p:regular r:id="rId18"/>
    </p:embeddedFont>
    <p:embeddedFont>
      <p:font typeface="Canva Sans Medium Italics" charset="1" panose="020B06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11" Target="../media/image3.png" Type="http://schemas.openxmlformats.org/officeDocument/2006/relationships/image"/><Relationship Id="rId12" Target="../media/image4.svg" Type="http://schemas.openxmlformats.org/officeDocument/2006/relationships/image"/><Relationship Id="rId13" Target="../media/image9.png" Type="http://schemas.openxmlformats.org/officeDocument/2006/relationships/image"/><Relationship Id="rId14" Target="../media/image17.png" Type="http://schemas.openxmlformats.org/officeDocument/2006/relationships/image"/><Relationship Id="rId15" Target="../media/image18.png" Type="http://schemas.openxmlformats.org/officeDocument/2006/relationships/image"/><Relationship Id="rId2" Target="../media/image8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8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2" Target="../media/image5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8.pn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9496" t="-6845" r="-5891" b="-31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030060">
            <a:off x="7676492" y="1143782"/>
            <a:ext cx="3485462" cy="1220492"/>
          </a:xfrm>
          <a:custGeom>
            <a:avLst/>
            <a:gdLst/>
            <a:ahLst/>
            <a:cxnLst/>
            <a:rect r="r" b="b" t="t" l="l"/>
            <a:pathLst>
              <a:path h="1220492" w="3485462">
                <a:moveTo>
                  <a:pt x="0" y="0"/>
                </a:moveTo>
                <a:lnTo>
                  <a:pt x="3485462" y="0"/>
                </a:lnTo>
                <a:lnTo>
                  <a:pt x="3485462" y="1220492"/>
                </a:lnTo>
                <a:lnTo>
                  <a:pt x="0" y="12204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3531" r="0" b="-33531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87206" y="-1226135"/>
            <a:ext cx="4114800" cy="3987615"/>
          </a:xfrm>
          <a:custGeom>
            <a:avLst/>
            <a:gdLst/>
            <a:ahLst/>
            <a:cxnLst/>
            <a:rect r="r" b="b" t="t" l="l"/>
            <a:pathLst>
              <a:path h="3987615" w="4114800">
                <a:moveTo>
                  <a:pt x="0" y="0"/>
                </a:moveTo>
                <a:lnTo>
                  <a:pt x="4114800" y="0"/>
                </a:lnTo>
                <a:lnTo>
                  <a:pt x="4114800" y="3987615"/>
                </a:lnTo>
                <a:lnTo>
                  <a:pt x="0" y="39876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1811023" y="767672"/>
            <a:ext cx="5448277" cy="7362536"/>
          </a:xfrm>
          <a:custGeom>
            <a:avLst/>
            <a:gdLst/>
            <a:ahLst/>
            <a:cxnLst/>
            <a:rect r="r" b="b" t="t" l="l"/>
            <a:pathLst>
              <a:path h="7362536" w="5448277">
                <a:moveTo>
                  <a:pt x="5448277" y="0"/>
                </a:moveTo>
                <a:lnTo>
                  <a:pt x="0" y="0"/>
                </a:lnTo>
                <a:lnTo>
                  <a:pt x="0" y="7362537"/>
                </a:lnTo>
                <a:lnTo>
                  <a:pt x="5448277" y="7362537"/>
                </a:lnTo>
                <a:lnTo>
                  <a:pt x="544827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803785" y="2006600"/>
            <a:ext cx="3556833" cy="3552387"/>
          </a:xfrm>
          <a:custGeom>
            <a:avLst/>
            <a:gdLst/>
            <a:ahLst/>
            <a:cxnLst/>
            <a:rect r="r" b="b" t="t" l="l"/>
            <a:pathLst>
              <a:path h="3552387" w="3556833">
                <a:moveTo>
                  <a:pt x="0" y="0"/>
                </a:moveTo>
                <a:lnTo>
                  <a:pt x="3556833" y="0"/>
                </a:lnTo>
                <a:lnTo>
                  <a:pt x="3556833" y="3552387"/>
                </a:lnTo>
                <a:lnTo>
                  <a:pt x="0" y="355238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743439">
            <a:off x="15234582" y="5484751"/>
            <a:ext cx="2442317" cy="6784215"/>
          </a:xfrm>
          <a:custGeom>
            <a:avLst/>
            <a:gdLst/>
            <a:ahLst/>
            <a:cxnLst/>
            <a:rect r="r" b="b" t="t" l="l"/>
            <a:pathLst>
              <a:path h="6784215" w="2442317">
                <a:moveTo>
                  <a:pt x="0" y="0"/>
                </a:moveTo>
                <a:lnTo>
                  <a:pt x="2442318" y="0"/>
                </a:lnTo>
                <a:lnTo>
                  <a:pt x="2442318" y="6784214"/>
                </a:lnTo>
                <a:lnTo>
                  <a:pt x="0" y="678421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880067" y="1754028"/>
            <a:ext cx="7613824" cy="7504272"/>
          </a:xfrm>
          <a:custGeom>
            <a:avLst/>
            <a:gdLst/>
            <a:ahLst/>
            <a:cxnLst/>
            <a:rect r="r" b="b" t="t" l="l"/>
            <a:pathLst>
              <a:path h="7504272" w="7613824">
                <a:moveTo>
                  <a:pt x="0" y="0"/>
                </a:moveTo>
                <a:lnTo>
                  <a:pt x="7613823" y="0"/>
                </a:lnTo>
                <a:lnTo>
                  <a:pt x="7613823" y="7504272"/>
                </a:lnTo>
                <a:lnTo>
                  <a:pt x="0" y="75042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056356" y="-799935"/>
            <a:ext cx="3150970" cy="3135215"/>
          </a:xfrm>
          <a:custGeom>
            <a:avLst/>
            <a:gdLst/>
            <a:ahLst/>
            <a:cxnLst/>
            <a:rect r="r" b="b" t="t" l="l"/>
            <a:pathLst>
              <a:path h="3135215" w="3150970">
                <a:moveTo>
                  <a:pt x="0" y="0"/>
                </a:moveTo>
                <a:lnTo>
                  <a:pt x="3150970" y="0"/>
                </a:lnTo>
                <a:lnTo>
                  <a:pt x="3150970" y="3135215"/>
                </a:lnTo>
                <a:lnTo>
                  <a:pt x="0" y="313521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665422" y="2484607"/>
            <a:ext cx="6043113" cy="6043113"/>
            <a:chOff x="0" y="0"/>
            <a:chExt cx="8057484" cy="805748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057484" cy="8057484"/>
            </a:xfrm>
            <a:custGeom>
              <a:avLst/>
              <a:gdLst/>
              <a:ahLst/>
              <a:cxnLst/>
              <a:rect r="r" b="b" t="t" l="l"/>
              <a:pathLst>
                <a:path h="8057484" w="8057484">
                  <a:moveTo>
                    <a:pt x="0" y="0"/>
                  </a:moveTo>
                  <a:lnTo>
                    <a:pt x="8057484" y="0"/>
                  </a:lnTo>
                  <a:lnTo>
                    <a:pt x="8057484" y="8057484"/>
                  </a:lnTo>
                  <a:lnTo>
                    <a:pt x="0" y="80574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6153651" y="574388"/>
              <a:ext cx="1375678" cy="1370676"/>
            </a:xfrm>
            <a:custGeom>
              <a:avLst/>
              <a:gdLst/>
              <a:ahLst/>
              <a:cxnLst/>
              <a:rect r="r" b="b" t="t" l="l"/>
              <a:pathLst>
                <a:path h="1370676" w="1375678">
                  <a:moveTo>
                    <a:pt x="0" y="0"/>
                  </a:moveTo>
                  <a:lnTo>
                    <a:pt x="1375678" y="0"/>
                  </a:lnTo>
                  <a:lnTo>
                    <a:pt x="1375678" y="1370675"/>
                  </a:lnTo>
                  <a:lnTo>
                    <a:pt x="0" y="1370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6153651" y="6173502"/>
              <a:ext cx="1375678" cy="1370676"/>
            </a:xfrm>
            <a:custGeom>
              <a:avLst/>
              <a:gdLst/>
              <a:ahLst/>
              <a:cxnLst/>
              <a:rect r="r" b="b" t="t" l="l"/>
              <a:pathLst>
                <a:path h="1370676" w="1375678">
                  <a:moveTo>
                    <a:pt x="0" y="0"/>
                  </a:moveTo>
                  <a:lnTo>
                    <a:pt x="1375678" y="0"/>
                  </a:lnTo>
                  <a:lnTo>
                    <a:pt x="1375678" y="1370676"/>
                  </a:lnTo>
                  <a:lnTo>
                    <a:pt x="0" y="13706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535093" y="3343404"/>
              <a:ext cx="1375678" cy="1370676"/>
            </a:xfrm>
            <a:custGeom>
              <a:avLst/>
              <a:gdLst/>
              <a:ahLst/>
              <a:cxnLst/>
              <a:rect r="r" b="b" t="t" l="l"/>
              <a:pathLst>
                <a:path h="1370676" w="1375678">
                  <a:moveTo>
                    <a:pt x="0" y="0"/>
                  </a:moveTo>
                  <a:lnTo>
                    <a:pt x="1375678" y="0"/>
                  </a:lnTo>
                  <a:lnTo>
                    <a:pt x="1375678" y="1370676"/>
                  </a:lnTo>
                  <a:lnTo>
                    <a:pt x="0" y="13706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3340903" y="574388"/>
              <a:ext cx="1370676" cy="1370676"/>
            </a:xfrm>
            <a:custGeom>
              <a:avLst/>
              <a:gdLst/>
              <a:ahLst/>
              <a:cxnLst/>
              <a:rect r="r" b="b" t="t" l="l"/>
              <a:pathLst>
                <a:path h="1370676" w="1370676">
                  <a:moveTo>
                    <a:pt x="0" y="0"/>
                  </a:moveTo>
                  <a:lnTo>
                    <a:pt x="1370676" y="0"/>
                  </a:lnTo>
                  <a:lnTo>
                    <a:pt x="1370676" y="1370675"/>
                  </a:lnTo>
                  <a:lnTo>
                    <a:pt x="0" y="1370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535093" y="574388"/>
              <a:ext cx="1370676" cy="1370676"/>
            </a:xfrm>
            <a:custGeom>
              <a:avLst/>
              <a:gdLst/>
              <a:ahLst/>
              <a:cxnLst/>
              <a:rect r="r" b="b" t="t" l="l"/>
              <a:pathLst>
                <a:path h="1370676" w="1370676">
                  <a:moveTo>
                    <a:pt x="0" y="0"/>
                  </a:moveTo>
                  <a:lnTo>
                    <a:pt x="1370676" y="0"/>
                  </a:lnTo>
                  <a:lnTo>
                    <a:pt x="1370676" y="1370675"/>
                  </a:lnTo>
                  <a:lnTo>
                    <a:pt x="0" y="1370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158653" y="3343404"/>
              <a:ext cx="1370676" cy="1370676"/>
            </a:xfrm>
            <a:custGeom>
              <a:avLst/>
              <a:gdLst/>
              <a:ahLst/>
              <a:cxnLst/>
              <a:rect r="r" b="b" t="t" l="l"/>
              <a:pathLst>
                <a:path h="1370676" w="1370676">
                  <a:moveTo>
                    <a:pt x="0" y="0"/>
                  </a:moveTo>
                  <a:lnTo>
                    <a:pt x="1370676" y="0"/>
                  </a:lnTo>
                  <a:lnTo>
                    <a:pt x="1370676" y="1370676"/>
                  </a:lnTo>
                  <a:lnTo>
                    <a:pt x="0" y="13706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028700" y="3118718"/>
            <a:ext cx="7053785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20221F"/>
                </a:solidFill>
                <a:latin typeface="Space Mono Bold"/>
              </a:rPr>
              <a:t>LET'S PLAY 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244416" y="4728636"/>
            <a:ext cx="3155511" cy="1442090"/>
            <a:chOff x="0" y="0"/>
            <a:chExt cx="4207348" cy="1922787"/>
          </a:xfrm>
        </p:grpSpPr>
        <p:sp>
          <p:nvSpPr>
            <p:cNvPr name="AutoShape 20" id="20"/>
            <p:cNvSpPr/>
            <p:nvPr/>
          </p:nvSpPr>
          <p:spPr>
            <a:xfrm rot="0">
              <a:off x="0" y="0"/>
              <a:ext cx="4207348" cy="1922787"/>
            </a:xfrm>
            <a:prstGeom prst="rect">
              <a:avLst/>
            </a:prstGeom>
            <a:solidFill>
              <a:srgbClr val="20221F"/>
            </a:solid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256374" y="127000"/>
              <a:ext cx="3559713" cy="175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en-US" sz="9000">
                  <a:solidFill>
                    <a:srgbClr val="FFFFFF"/>
                  </a:solidFill>
                  <a:latin typeface="Space Mono Bold"/>
                </a:rPr>
                <a:t>TIC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4635059" y="4728636"/>
            <a:ext cx="3155511" cy="1442090"/>
            <a:chOff x="0" y="0"/>
            <a:chExt cx="4207348" cy="1922787"/>
          </a:xfrm>
        </p:grpSpPr>
        <p:sp>
          <p:nvSpPr>
            <p:cNvPr name="AutoShape 23" id="23"/>
            <p:cNvSpPr/>
            <p:nvPr/>
          </p:nvSpPr>
          <p:spPr>
            <a:xfrm rot="0">
              <a:off x="0" y="0"/>
              <a:ext cx="4207348" cy="1922787"/>
            </a:xfrm>
            <a:prstGeom prst="rect">
              <a:avLst/>
            </a:prstGeom>
            <a:solidFill>
              <a:srgbClr val="20221F"/>
            </a:solidFill>
          </p:spPr>
        </p:sp>
        <p:sp>
          <p:nvSpPr>
            <p:cNvPr name="TextBox 24" id="24"/>
            <p:cNvSpPr txBox="true"/>
            <p:nvPr/>
          </p:nvSpPr>
          <p:spPr>
            <a:xfrm rot="0">
              <a:off x="256374" y="127000"/>
              <a:ext cx="3559713" cy="175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en-US" sz="9000">
                  <a:solidFill>
                    <a:srgbClr val="FFFFFF"/>
                  </a:solidFill>
                  <a:latin typeface="Space Mono Bold"/>
                </a:rPr>
                <a:t>TAC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3019203" y="6497618"/>
            <a:ext cx="3155511" cy="1442090"/>
            <a:chOff x="0" y="0"/>
            <a:chExt cx="4207348" cy="1922787"/>
          </a:xfrm>
        </p:grpSpPr>
        <p:sp>
          <p:nvSpPr>
            <p:cNvPr name="AutoShape 26" id="26"/>
            <p:cNvSpPr/>
            <p:nvPr/>
          </p:nvSpPr>
          <p:spPr>
            <a:xfrm rot="0">
              <a:off x="0" y="0"/>
              <a:ext cx="4207348" cy="1922787"/>
            </a:xfrm>
            <a:prstGeom prst="rect">
              <a:avLst/>
            </a:prstGeom>
            <a:solidFill>
              <a:srgbClr val="20221F"/>
            </a:solidFill>
          </p:spPr>
        </p:sp>
        <p:sp>
          <p:nvSpPr>
            <p:cNvPr name="TextBox 27" id="27"/>
            <p:cNvSpPr txBox="true"/>
            <p:nvPr/>
          </p:nvSpPr>
          <p:spPr>
            <a:xfrm rot="0">
              <a:off x="256374" y="127000"/>
              <a:ext cx="3559713" cy="175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900"/>
                </a:lnSpc>
              </a:pPr>
              <a:r>
                <a:rPr lang="en-US" sz="9000">
                  <a:solidFill>
                    <a:srgbClr val="FFFFFF"/>
                  </a:solidFill>
                  <a:latin typeface="Space Mono Bold"/>
                </a:rPr>
                <a:t>TOE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3819487" y="6961497"/>
            <a:ext cx="4114800" cy="3987615"/>
          </a:xfrm>
          <a:custGeom>
            <a:avLst/>
            <a:gdLst/>
            <a:ahLst/>
            <a:cxnLst/>
            <a:rect r="r" b="b" t="t" l="l"/>
            <a:pathLst>
              <a:path h="3987615" w="4114800">
                <a:moveTo>
                  <a:pt x="0" y="0"/>
                </a:moveTo>
                <a:lnTo>
                  <a:pt x="4114800" y="0"/>
                </a:lnTo>
                <a:lnTo>
                  <a:pt x="4114800" y="3987616"/>
                </a:lnTo>
                <a:lnTo>
                  <a:pt x="0" y="39876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000">
            <a:off x="-8746" y="-15952"/>
            <a:ext cx="18305492" cy="10070187"/>
          </a:xfrm>
          <a:custGeom>
            <a:avLst/>
            <a:gdLst/>
            <a:ahLst/>
            <a:cxnLst/>
            <a:rect r="r" b="b" t="t" l="l"/>
            <a:pathLst>
              <a:path h="10070187" w="18305492">
                <a:moveTo>
                  <a:pt x="18305492" y="31919"/>
                </a:moveTo>
                <a:lnTo>
                  <a:pt x="17520" y="0"/>
                </a:lnTo>
                <a:lnTo>
                  <a:pt x="0" y="10038269"/>
                </a:lnTo>
                <a:lnTo>
                  <a:pt x="18287972" y="10070187"/>
                </a:lnTo>
                <a:lnTo>
                  <a:pt x="18305492" y="31919"/>
                </a:lnTo>
                <a:close/>
              </a:path>
            </a:pathLst>
          </a:custGeom>
          <a:blipFill>
            <a:blip r:embed="rId4"/>
            <a:stretch>
              <a:fillRect l="-2561" t="-43581" r="-3" b="-4017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37750" y="942975"/>
            <a:ext cx="5727382" cy="771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000"/>
                </a:solidFill>
                <a:latin typeface="Canva Sans Bold"/>
              </a:rPr>
              <a:t>Alpha - Beta Pruning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169651"/>
            <a:ext cx="15934459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Alpha-Beta Pruning is a technique that eliminates improbable paths to reduce computational effort when searching game trees.</a:t>
            </a:r>
          </a:p>
          <a:p>
            <a:pPr>
              <a:lnSpc>
                <a:spcPts val="4759"/>
              </a:lnSpc>
            </a:pP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 This results in more efficient decision-making.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9190" y="6306051"/>
            <a:ext cx="16273480" cy="28887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6330" indent="-353165" lvl="1">
              <a:lnSpc>
                <a:spcPts val="4580"/>
              </a:lnSpc>
              <a:buFont typeface="Arial"/>
              <a:buChar char="•"/>
            </a:pPr>
            <a:r>
              <a:rPr lang="en-US" sz="3271">
                <a:solidFill>
                  <a:srgbClr val="000000"/>
                </a:solidFill>
                <a:latin typeface="Canva Sans"/>
              </a:rPr>
              <a:t>Tic Tac Toe is a classic two-player game where opponents take turns marking a 3x3 grid. </a:t>
            </a:r>
          </a:p>
          <a:p>
            <a:pPr>
              <a:lnSpc>
                <a:spcPts val="4580"/>
              </a:lnSpc>
            </a:pPr>
          </a:p>
          <a:p>
            <a:pPr marL="706330" indent="-353165" lvl="1">
              <a:lnSpc>
                <a:spcPts val="4580"/>
              </a:lnSpc>
              <a:buFont typeface="Arial"/>
              <a:buChar char="•"/>
            </a:pPr>
            <a:r>
              <a:rPr lang="en-US" sz="3271">
                <a:solidFill>
                  <a:srgbClr val="000000"/>
                </a:solidFill>
                <a:latin typeface="Canva Sans"/>
              </a:rPr>
              <a:t>The objective is to form a row of three symbols (X or O) horizontally, vertically, or diagonally.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37750" y="5232958"/>
            <a:ext cx="4853345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Canva Sans Bold"/>
              </a:rPr>
              <a:t>Tic Tac Toe Game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3934027" y="-2067952"/>
            <a:ext cx="13078027" cy="12889854"/>
          </a:xfrm>
          <a:custGeom>
            <a:avLst/>
            <a:gdLst/>
            <a:ahLst/>
            <a:cxnLst/>
            <a:rect r="r" b="b" t="t" l="l"/>
            <a:pathLst>
              <a:path h="12889854" w="13078027">
                <a:moveTo>
                  <a:pt x="13078027" y="0"/>
                </a:moveTo>
                <a:lnTo>
                  <a:pt x="0" y="0"/>
                </a:lnTo>
                <a:lnTo>
                  <a:pt x="0" y="12889854"/>
                </a:lnTo>
                <a:lnTo>
                  <a:pt x="13078027" y="12889854"/>
                </a:lnTo>
                <a:lnTo>
                  <a:pt x="1307802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521499"/>
            <a:ext cx="6772946" cy="6772946"/>
          </a:xfrm>
          <a:custGeom>
            <a:avLst/>
            <a:gdLst/>
            <a:ahLst/>
            <a:cxnLst/>
            <a:rect r="r" b="b" t="t" l="l"/>
            <a:pathLst>
              <a:path h="6772946" w="6772946">
                <a:moveTo>
                  <a:pt x="0" y="0"/>
                </a:moveTo>
                <a:lnTo>
                  <a:pt x="6772946" y="0"/>
                </a:lnTo>
                <a:lnTo>
                  <a:pt x="6772946" y="6772946"/>
                </a:lnTo>
                <a:lnTo>
                  <a:pt x="0" y="67729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946581" y="2806511"/>
            <a:ext cx="837339" cy="837339"/>
          </a:xfrm>
          <a:custGeom>
            <a:avLst/>
            <a:gdLst/>
            <a:ahLst/>
            <a:cxnLst/>
            <a:rect r="r" b="b" t="t" l="l"/>
            <a:pathLst>
              <a:path h="837339" w="837339">
                <a:moveTo>
                  <a:pt x="0" y="0"/>
                </a:moveTo>
                <a:lnTo>
                  <a:pt x="837339" y="0"/>
                </a:lnTo>
                <a:lnTo>
                  <a:pt x="837339" y="837339"/>
                </a:lnTo>
                <a:lnTo>
                  <a:pt x="0" y="8373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966065" y="2806511"/>
            <a:ext cx="837339" cy="837339"/>
          </a:xfrm>
          <a:custGeom>
            <a:avLst/>
            <a:gdLst/>
            <a:ahLst/>
            <a:cxnLst/>
            <a:rect r="r" b="b" t="t" l="l"/>
            <a:pathLst>
              <a:path h="837339" w="837339">
                <a:moveTo>
                  <a:pt x="0" y="0"/>
                </a:moveTo>
                <a:lnTo>
                  <a:pt x="837340" y="0"/>
                </a:lnTo>
                <a:lnTo>
                  <a:pt x="837340" y="837339"/>
                </a:lnTo>
                <a:lnTo>
                  <a:pt x="0" y="8373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926795" y="2806511"/>
            <a:ext cx="837339" cy="837339"/>
          </a:xfrm>
          <a:custGeom>
            <a:avLst/>
            <a:gdLst/>
            <a:ahLst/>
            <a:cxnLst/>
            <a:rect r="r" b="b" t="t" l="l"/>
            <a:pathLst>
              <a:path h="837339" w="837339">
                <a:moveTo>
                  <a:pt x="0" y="0"/>
                </a:moveTo>
                <a:lnTo>
                  <a:pt x="837339" y="0"/>
                </a:lnTo>
                <a:lnTo>
                  <a:pt x="837339" y="837339"/>
                </a:lnTo>
                <a:lnTo>
                  <a:pt x="0" y="8373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853537" y="2806511"/>
            <a:ext cx="837339" cy="837339"/>
          </a:xfrm>
          <a:custGeom>
            <a:avLst/>
            <a:gdLst/>
            <a:ahLst/>
            <a:cxnLst/>
            <a:rect r="r" b="b" t="t" l="l"/>
            <a:pathLst>
              <a:path h="837339" w="837339">
                <a:moveTo>
                  <a:pt x="0" y="0"/>
                </a:moveTo>
                <a:lnTo>
                  <a:pt x="837339" y="0"/>
                </a:lnTo>
                <a:lnTo>
                  <a:pt x="837339" y="837339"/>
                </a:lnTo>
                <a:lnTo>
                  <a:pt x="0" y="8373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833751" y="2806511"/>
            <a:ext cx="837339" cy="837339"/>
          </a:xfrm>
          <a:custGeom>
            <a:avLst/>
            <a:gdLst/>
            <a:ahLst/>
            <a:cxnLst/>
            <a:rect r="r" b="b" t="t" l="l"/>
            <a:pathLst>
              <a:path h="837339" w="837339">
                <a:moveTo>
                  <a:pt x="0" y="0"/>
                </a:moveTo>
                <a:lnTo>
                  <a:pt x="837339" y="0"/>
                </a:lnTo>
                <a:lnTo>
                  <a:pt x="837339" y="837339"/>
                </a:lnTo>
                <a:lnTo>
                  <a:pt x="0" y="8373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963009" y="6060889"/>
            <a:ext cx="840395" cy="837339"/>
          </a:xfrm>
          <a:custGeom>
            <a:avLst/>
            <a:gdLst/>
            <a:ahLst/>
            <a:cxnLst/>
            <a:rect r="r" b="b" t="t" l="l"/>
            <a:pathLst>
              <a:path h="837339" w="840395">
                <a:moveTo>
                  <a:pt x="0" y="0"/>
                </a:moveTo>
                <a:lnTo>
                  <a:pt x="840396" y="0"/>
                </a:lnTo>
                <a:lnTo>
                  <a:pt x="840396" y="837340"/>
                </a:lnTo>
                <a:lnTo>
                  <a:pt x="0" y="8373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946581" y="6060889"/>
            <a:ext cx="840395" cy="837339"/>
          </a:xfrm>
          <a:custGeom>
            <a:avLst/>
            <a:gdLst/>
            <a:ahLst/>
            <a:cxnLst/>
            <a:rect r="r" b="b" t="t" l="l"/>
            <a:pathLst>
              <a:path h="837339" w="840395">
                <a:moveTo>
                  <a:pt x="0" y="0"/>
                </a:moveTo>
                <a:lnTo>
                  <a:pt x="840395" y="0"/>
                </a:lnTo>
                <a:lnTo>
                  <a:pt x="840395" y="837340"/>
                </a:lnTo>
                <a:lnTo>
                  <a:pt x="0" y="8373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981322" y="6060889"/>
            <a:ext cx="840395" cy="837339"/>
          </a:xfrm>
          <a:custGeom>
            <a:avLst/>
            <a:gdLst/>
            <a:ahLst/>
            <a:cxnLst/>
            <a:rect r="r" b="b" t="t" l="l"/>
            <a:pathLst>
              <a:path h="837339" w="840395">
                <a:moveTo>
                  <a:pt x="0" y="0"/>
                </a:moveTo>
                <a:lnTo>
                  <a:pt x="840396" y="0"/>
                </a:lnTo>
                <a:lnTo>
                  <a:pt x="840396" y="837340"/>
                </a:lnTo>
                <a:lnTo>
                  <a:pt x="0" y="8373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074709" y="6060889"/>
            <a:ext cx="840395" cy="837339"/>
          </a:xfrm>
          <a:custGeom>
            <a:avLst/>
            <a:gdLst/>
            <a:ahLst/>
            <a:cxnLst/>
            <a:rect r="r" b="b" t="t" l="l"/>
            <a:pathLst>
              <a:path h="837339" w="840395">
                <a:moveTo>
                  <a:pt x="0" y="0"/>
                </a:moveTo>
                <a:lnTo>
                  <a:pt x="840396" y="0"/>
                </a:lnTo>
                <a:lnTo>
                  <a:pt x="840396" y="837340"/>
                </a:lnTo>
                <a:lnTo>
                  <a:pt x="0" y="8373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057980" y="6060889"/>
            <a:ext cx="840395" cy="837339"/>
          </a:xfrm>
          <a:custGeom>
            <a:avLst/>
            <a:gdLst/>
            <a:ahLst/>
            <a:cxnLst/>
            <a:rect r="r" b="b" t="t" l="l"/>
            <a:pathLst>
              <a:path h="837339" w="840395">
                <a:moveTo>
                  <a:pt x="0" y="0"/>
                </a:moveTo>
                <a:lnTo>
                  <a:pt x="840395" y="0"/>
                </a:lnTo>
                <a:lnTo>
                  <a:pt x="840395" y="837340"/>
                </a:lnTo>
                <a:lnTo>
                  <a:pt x="0" y="8373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770191" y="756360"/>
            <a:ext cx="4422263" cy="1293979"/>
            <a:chOff x="0" y="0"/>
            <a:chExt cx="5896351" cy="1725305"/>
          </a:xfrm>
        </p:grpSpPr>
        <p:sp>
          <p:nvSpPr>
            <p:cNvPr name="Freeform 15" id="15"/>
            <p:cNvSpPr/>
            <p:nvPr/>
          </p:nvSpPr>
          <p:spPr>
            <a:xfrm flipH="true" flipV="false" rot="-5400000">
              <a:off x="2085523" y="-2085523"/>
              <a:ext cx="1725305" cy="5896351"/>
            </a:xfrm>
            <a:custGeom>
              <a:avLst/>
              <a:gdLst/>
              <a:ahLst/>
              <a:cxnLst/>
              <a:rect r="r" b="b" t="t" l="l"/>
              <a:pathLst>
                <a:path h="5896351" w="1725305">
                  <a:moveTo>
                    <a:pt x="1725305" y="0"/>
                  </a:moveTo>
                  <a:lnTo>
                    <a:pt x="0" y="0"/>
                  </a:lnTo>
                  <a:lnTo>
                    <a:pt x="0" y="5896351"/>
                  </a:lnTo>
                  <a:lnTo>
                    <a:pt x="1725305" y="5896351"/>
                  </a:lnTo>
                  <a:lnTo>
                    <a:pt x="1725305" y="0"/>
                  </a:lnTo>
                  <a:close/>
                </a:path>
              </a:pathLst>
            </a:custGeom>
            <a:blipFill>
              <a:blip r:embed="rId9"/>
              <a:stretch>
                <a:fillRect l="-158586" t="-5218" r="-20711" b="-5218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491259" y="345128"/>
              <a:ext cx="4913833" cy="1025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20221F"/>
                  </a:solidFill>
                  <a:latin typeface="Space Mono Bold"/>
                </a:rPr>
                <a:t>Player 1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966065" y="4204935"/>
            <a:ext cx="4422263" cy="1293979"/>
            <a:chOff x="0" y="0"/>
            <a:chExt cx="5896351" cy="1725305"/>
          </a:xfrm>
        </p:grpSpPr>
        <p:sp>
          <p:nvSpPr>
            <p:cNvPr name="Freeform 18" id="18"/>
            <p:cNvSpPr/>
            <p:nvPr/>
          </p:nvSpPr>
          <p:spPr>
            <a:xfrm flipH="true" flipV="false" rot="-5400000">
              <a:off x="2085523" y="-2085523"/>
              <a:ext cx="1725305" cy="5896351"/>
            </a:xfrm>
            <a:custGeom>
              <a:avLst/>
              <a:gdLst/>
              <a:ahLst/>
              <a:cxnLst/>
              <a:rect r="r" b="b" t="t" l="l"/>
              <a:pathLst>
                <a:path h="5896351" w="1725305">
                  <a:moveTo>
                    <a:pt x="1725305" y="0"/>
                  </a:moveTo>
                  <a:lnTo>
                    <a:pt x="0" y="0"/>
                  </a:lnTo>
                  <a:lnTo>
                    <a:pt x="0" y="5896351"/>
                  </a:lnTo>
                  <a:lnTo>
                    <a:pt x="1725305" y="5896351"/>
                  </a:lnTo>
                  <a:lnTo>
                    <a:pt x="1725305" y="0"/>
                  </a:lnTo>
                  <a:close/>
                </a:path>
              </a:pathLst>
            </a:custGeom>
            <a:blipFill>
              <a:blip r:embed="rId9"/>
              <a:stretch>
                <a:fillRect l="-158586" t="-5218" r="-20711" b="-5218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491259" y="345128"/>
              <a:ext cx="4913833" cy="1025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20221F"/>
                  </a:solidFill>
                  <a:latin typeface="Space Mono Bold"/>
                </a:rPr>
                <a:t>Player 2</a:t>
              </a: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5400000">
            <a:off x="6807408" y="-353211"/>
            <a:ext cx="3791759" cy="1383992"/>
          </a:xfrm>
          <a:custGeom>
            <a:avLst/>
            <a:gdLst/>
            <a:ahLst/>
            <a:cxnLst/>
            <a:rect r="r" b="b" t="t" l="l"/>
            <a:pathLst>
              <a:path h="1383992" w="3791759">
                <a:moveTo>
                  <a:pt x="0" y="0"/>
                </a:moveTo>
                <a:lnTo>
                  <a:pt x="3791759" y="0"/>
                </a:lnTo>
                <a:lnTo>
                  <a:pt x="3791759" y="1383992"/>
                </a:lnTo>
                <a:lnTo>
                  <a:pt x="0" y="138399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6741008" y="2383167"/>
            <a:ext cx="4114800" cy="3987615"/>
          </a:xfrm>
          <a:custGeom>
            <a:avLst/>
            <a:gdLst/>
            <a:ahLst/>
            <a:cxnLst/>
            <a:rect r="r" b="b" t="t" l="l"/>
            <a:pathLst>
              <a:path h="3987615" w="4114800">
                <a:moveTo>
                  <a:pt x="0" y="0"/>
                </a:moveTo>
                <a:lnTo>
                  <a:pt x="4114800" y="0"/>
                </a:lnTo>
                <a:lnTo>
                  <a:pt x="4114800" y="3987616"/>
                </a:lnTo>
                <a:lnTo>
                  <a:pt x="0" y="398761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7032532" y="1607346"/>
            <a:ext cx="2783547" cy="2769629"/>
          </a:xfrm>
          <a:custGeom>
            <a:avLst/>
            <a:gdLst/>
            <a:ahLst/>
            <a:cxnLst/>
            <a:rect r="r" b="b" t="t" l="l"/>
            <a:pathLst>
              <a:path h="2769629" w="2783547">
                <a:moveTo>
                  <a:pt x="0" y="0"/>
                </a:moveTo>
                <a:lnTo>
                  <a:pt x="2783547" y="0"/>
                </a:lnTo>
                <a:lnTo>
                  <a:pt x="2783547" y="2769629"/>
                </a:lnTo>
                <a:lnTo>
                  <a:pt x="0" y="276962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5825258" y="-1433134"/>
            <a:ext cx="2878030" cy="2836484"/>
          </a:xfrm>
          <a:custGeom>
            <a:avLst/>
            <a:gdLst/>
            <a:ahLst/>
            <a:cxnLst/>
            <a:rect r="r" b="b" t="t" l="l"/>
            <a:pathLst>
              <a:path h="2836484" w="2878030">
                <a:moveTo>
                  <a:pt x="0" y="0"/>
                </a:moveTo>
                <a:lnTo>
                  <a:pt x="2878029" y="0"/>
                </a:lnTo>
                <a:lnTo>
                  <a:pt x="2878029" y="2836484"/>
                </a:lnTo>
                <a:lnTo>
                  <a:pt x="0" y="283648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true" flipV="false" rot="8003141">
            <a:off x="-1575842" y="7198789"/>
            <a:ext cx="3522758" cy="4322402"/>
          </a:xfrm>
          <a:custGeom>
            <a:avLst/>
            <a:gdLst/>
            <a:ahLst/>
            <a:cxnLst/>
            <a:rect r="r" b="b" t="t" l="l"/>
            <a:pathLst>
              <a:path h="4322402" w="3522758">
                <a:moveTo>
                  <a:pt x="3522758" y="0"/>
                </a:moveTo>
                <a:lnTo>
                  <a:pt x="0" y="0"/>
                </a:lnTo>
                <a:lnTo>
                  <a:pt x="0" y="4322402"/>
                </a:lnTo>
                <a:lnTo>
                  <a:pt x="3522758" y="4322402"/>
                </a:lnTo>
                <a:lnTo>
                  <a:pt x="3522758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2372118" y="8606888"/>
            <a:ext cx="14660414" cy="1966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06272" indent="-403136" lvl="1">
              <a:lnSpc>
                <a:spcPts val="5228"/>
              </a:lnSpc>
              <a:buFont typeface="Arial"/>
              <a:buChar char="•"/>
            </a:pPr>
            <a:r>
              <a:rPr lang="en-US" sz="3734">
                <a:solidFill>
                  <a:srgbClr val="20221F"/>
                </a:solidFill>
                <a:latin typeface="Canva Sans"/>
              </a:rPr>
              <a:t>The goal is to form a row of three of your symbols (X or O).</a:t>
            </a:r>
          </a:p>
          <a:p>
            <a:pPr marL="806272" indent="-403136" lvl="1">
              <a:lnSpc>
                <a:spcPts val="5228"/>
              </a:lnSpc>
              <a:buFont typeface="Arial"/>
              <a:buChar char="•"/>
            </a:pPr>
            <a:r>
              <a:rPr lang="en-US" sz="3734">
                <a:solidFill>
                  <a:srgbClr val="20221F"/>
                </a:solidFill>
                <a:latin typeface="Canva Sans"/>
              </a:rPr>
              <a:t>Rows can be horizontal, vertical, or diagonal.</a:t>
            </a:r>
          </a:p>
          <a:p>
            <a:pPr algn="ctr">
              <a:lnSpc>
                <a:spcPts val="5228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293950" y="7500718"/>
            <a:ext cx="312122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20221F"/>
                </a:solidFill>
                <a:latin typeface="Canva Sans Bold"/>
              </a:rPr>
              <a:t>Objective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9496" t="-6845" r="-5891" b="-31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3903496" y="5770677"/>
            <a:ext cx="5240504" cy="5078525"/>
          </a:xfrm>
          <a:custGeom>
            <a:avLst/>
            <a:gdLst/>
            <a:ahLst/>
            <a:cxnLst/>
            <a:rect r="r" b="b" t="t" l="l"/>
            <a:pathLst>
              <a:path h="5078525" w="5240504">
                <a:moveTo>
                  <a:pt x="0" y="0"/>
                </a:moveTo>
                <a:lnTo>
                  <a:pt x="5240504" y="0"/>
                </a:lnTo>
                <a:lnTo>
                  <a:pt x="5240504" y="5078525"/>
                </a:lnTo>
                <a:lnTo>
                  <a:pt x="0" y="50785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805723">
            <a:off x="712510" y="5830311"/>
            <a:ext cx="5084882" cy="7856625"/>
          </a:xfrm>
          <a:custGeom>
            <a:avLst/>
            <a:gdLst/>
            <a:ahLst/>
            <a:cxnLst/>
            <a:rect r="r" b="b" t="t" l="l"/>
            <a:pathLst>
              <a:path h="7856625" w="5084882">
                <a:moveTo>
                  <a:pt x="0" y="0"/>
                </a:moveTo>
                <a:lnTo>
                  <a:pt x="5084881" y="0"/>
                </a:lnTo>
                <a:lnTo>
                  <a:pt x="5084881" y="7856625"/>
                </a:lnTo>
                <a:lnTo>
                  <a:pt x="0" y="7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8382" t="0" r="-28382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988332" y="7137668"/>
            <a:ext cx="8263083" cy="6548493"/>
          </a:xfrm>
          <a:custGeom>
            <a:avLst/>
            <a:gdLst/>
            <a:ahLst/>
            <a:cxnLst/>
            <a:rect r="r" b="b" t="t" l="l"/>
            <a:pathLst>
              <a:path h="6548493" w="8263083">
                <a:moveTo>
                  <a:pt x="0" y="0"/>
                </a:moveTo>
                <a:lnTo>
                  <a:pt x="8263082" y="0"/>
                </a:lnTo>
                <a:lnTo>
                  <a:pt x="8263082" y="6548493"/>
                </a:lnTo>
                <a:lnTo>
                  <a:pt x="0" y="654849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228536" y="5007434"/>
            <a:ext cx="4369760" cy="4393003"/>
          </a:xfrm>
          <a:custGeom>
            <a:avLst/>
            <a:gdLst/>
            <a:ahLst/>
            <a:cxnLst/>
            <a:rect r="r" b="b" t="t" l="l"/>
            <a:pathLst>
              <a:path h="4393003" w="4369760">
                <a:moveTo>
                  <a:pt x="0" y="0"/>
                </a:moveTo>
                <a:lnTo>
                  <a:pt x="4369761" y="0"/>
                </a:lnTo>
                <a:lnTo>
                  <a:pt x="4369761" y="4393004"/>
                </a:lnTo>
                <a:lnTo>
                  <a:pt x="0" y="439300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497369" y="6533747"/>
            <a:ext cx="3556833" cy="3552387"/>
          </a:xfrm>
          <a:custGeom>
            <a:avLst/>
            <a:gdLst/>
            <a:ahLst/>
            <a:cxnLst/>
            <a:rect r="r" b="b" t="t" l="l"/>
            <a:pathLst>
              <a:path h="3552387" w="3556833">
                <a:moveTo>
                  <a:pt x="0" y="0"/>
                </a:moveTo>
                <a:lnTo>
                  <a:pt x="3556833" y="0"/>
                </a:lnTo>
                <a:lnTo>
                  <a:pt x="3556833" y="3552386"/>
                </a:lnTo>
                <a:lnTo>
                  <a:pt x="0" y="355238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19052" y="537527"/>
            <a:ext cx="1187358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Minimax Algorithm for Tic-Tac-Toe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9579" y="2072435"/>
            <a:ext cx="16440248" cy="6237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5656" indent="-382828" lvl="1">
              <a:lnSpc>
                <a:spcPts val="4964"/>
              </a:lnSpc>
              <a:buFont typeface="Arial"/>
              <a:buChar char="•"/>
            </a:pPr>
            <a:r>
              <a:rPr lang="en-US" sz="3546">
                <a:solidFill>
                  <a:srgbClr val="000000"/>
                </a:solidFill>
                <a:latin typeface="Canva Sans Bold"/>
              </a:rPr>
              <a:t>Maximizing Moves</a:t>
            </a:r>
            <a:r>
              <a:rPr lang="en-US" sz="3546">
                <a:solidFill>
                  <a:srgbClr val="000000"/>
                </a:solidFill>
                <a:latin typeface="Canva Sans Medium"/>
              </a:rPr>
              <a:t>:</a:t>
            </a:r>
            <a:r>
              <a:rPr lang="en-US" sz="3546">
                <a:solidFill>
                  <a:srgbClr val="000000"/>
                </a:solidFill>
                <a:latin typeface="Canva Sans"/>
              </a:rPr>
              <a:t> The AI player (maximizer) strives to make the best possible move, leading to a winning or favorable outcome.</a:t>
            </a:r>
          </a:p>
          <a:p>
            <a:pPr>
              <a:lnSpc>
                <a:spcPts val="4964"/>
              </a:lnSpc>
            </a:pPr>
          </a:p>
          <a:p>
            <a:pPr marL="765656" indent="-382828" lvl="1">
              <a:lnSpc>
                <a:spcPts val="4964"/>
              </a:lnSpc>
              <a:buFont typeface="Arial"/>
              <a:buChar char="•"/>
            </a:pPr>
            <a:r>
              <a:rPr lang="en-US" sz="3546">
                <a:solidFill>
                  <a:srgbClr val="000000"/>
                </a:solidFill>
                <a:latin typeface="Canva Sans Bold"/>
              </a:rPr>
              <a:t>Minimizing Countermoves:</a:t>
            </a:r>
            <a:r>
              <a:rPr lang="en-US" sz="3546">
                <a:solidFill>
                  <a:srgbClr val="000000"/>
                </a:solidFill>
                <a:latin typeface="Canva Sans"/>
              </a:rPr>
              <a:t> The human player (minimizer) aims to counteract the AI's moves, minimizing the AI's advantage.</a:t>
            </a:r>
          </a:p>
          <a:p>
            <a:pPr>
              <a:lnSpc>
                <a:spcPts val="4964"/>
              </a:lnSpc>
            </a:pPr>
          </a:p>
          <a:p>
            <a:pPr marL="765656" indent="-382828" lvl="1">
              <a:lnSpc>
                <a:spcPts val="4964"/>
              </a:lnSpc>
              <a:buFont typeface="Arial"/>
              <a:buChar char="•"/>
            </a:pPr>
            <a:r>
              <a:rPr lang="en-US" sz="3546">
                <a:solidFill>
                  <a:srgbClr val="000000"/>
                </a:solidFill>
                <a:latin typeface="Canva Sans Bold"/>
              </a:rPr>
              <a:t>Recursive Evaluation: </a:t>
            </a:r>
            <a:r>
              <a:rPr lang="en-US" sz="3546">
                <a:solidFill>
                  <a:srgbClr val="000000"/>
                </a:solidFill>
                <a:latin typeface="Canva Sans"/>
              </a:rPr>
              <a:t>The Minimax algorithm recursively evaluates each possible move and assigns a score based on its outcome, considering all potential countermoves.</a:t>
            </a:r>
          </a:p>
          <a:p>
            <a:pPr algn="ctr">
              <a:lnSpc>
                <a:spcPts val="4675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9496" t="-6428" r="-5891" b="-358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10800000">
            <a:off x="4723142" y="-1047050"/>
            <a:ext cx="4283913" cy="4151501"/>
          </a:xfrm>
          <a:custGeom>
            <a:avLst/>
            <a:gdLst/>
            <a:ahLst/>
            <a:cxnLst/>
            <a:rect r="r" b="b" t="t" l="l"/>
            <a:pathLst>
              <a:path h="4151501" w="4283913">
                <a:moveTo>
                  <a:pt x="0" y="4151500"/>
                </a:moveTo>
                <a:lnTo>
                  <a:pt x="4283913" y="4151500"/>
                </a:lnTo>
                <a:lnTo>
                  <a:pt x="4283913" y="0"/>
                </a:lnTo>
                <a:lnTo>
                  <a:pt x="0" y="0"/>
                </a:lnTo>
                <a:lnTo>
                  <a:pt x="0" y="41515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5892478" y="-1301427"/>
            <a:ext cx="13078027" cy="12889854"/>
          </a:xfrm>
          <a:custGeom>
            <a:avLst/>
            <a:gdLst/>
            <a:ahLst/>
            <a:cxnLst/>
            <a:rect r="r" b="b" t="t" l="l"/>
            <a:pathLst>
              <a:path h="12889854" w="13078027">
                <a:moveTo>
                  <a:pt x="13078027" y="0"/>
                </a:moveTo>
                <a:lnTo>
                  <a:pt x="0" y="0"/>
                </a:lnTo>
                <a:lnTo>
                  <a:pt x="0" y="12889854"/>
                </a:lnTo>
                <a:lnTo>
                  <a:pt x="13078027" y="12889854"/>
                </a:lnTo>
                <a:lnTo>
                  <a:pt x="1307802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2850" y="326011"/>
            <a:ext cx="1429297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Enhancing Minimax with Alpha-Beta Pruning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46536" y="2066010"/>
            <a:ext cx="17585150" cy="7034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2600" indent="-396300" lvl="1">
              <a:lnSpc>
                <a:spcPts val="5139"/>
              </a:lnSpc>
              <a:buFont typeface="Arial"/>
              <a:buChar char="•"/>
            </a:pPr>
            <a:r>
              <a:rPr lang="en-US" sz="3671">
                <a:solidFill>
                  <a:srgbClr val="000000"/>
                </a:solidFill>
                <a:latin typeface="Canva Sans Bold"/>
              </a:rPr>
              <a:t>Computational Efficiency:</a:t>
            </a:r>
            <a:r>
              <a:rPr lang="en-US" sz="3671">
                <a:solidFill>
                  <a:srgbClr val="000000"/>
                </a:solidFill>
                <a:latin typeface="Canva Sans"/>
              </a:rPr>
              <a:t> Alpha-beta pruning is an optimization technique that prunes unnecessary branches of the game tree, reducing computation time.</a:t>
            </a:r>
          </a:p>
          <a:p>
            <a:pPr>
              <a:lnSpc>
                <a:spcPts val="5139"/>
              </a:lnSpc>
            </a:pPr>
          </a:p>
          <a:p>
            <a:pPr marL="792600" indent="-396300" lvl="1">
              <a:lnSpc>
                <a:spcPts val="5139"/>
              </a:lnSpc>
              <a:buFont typeface="Arial"/>
              <a:buChar char="•"/>
            </a:pPr>
            <a:r>
              <a:rPr lang="en-US" sz="3671">
                <a:solidFill>
                  <a:srgbClr val="000000"/>
                </a:solidFill>
                <a:latin typeface="Canva Sans Bold"/>
              </a:rPr>
              <a:t>Alpha:</a:t>
            </a:r>
            <a:r>
              <a:rPr lang="en-US" sz="3671">
                <a:solidFill>
                  <a:srgbClr val="000000"/>
                </a:solidFill>
                <a:latin typeface="Canva Sans"/>
              </a:rPr>
              <a:t> It is the best choice so far for the player MAX. We want to get the highest possible value here. </a:t>
            </a:r>
          </a:p>
          <a:p>
            <a:pPr>
              <a:lnSpc>
                <a:spcPts val="5139"/>
              </a:lnSpc>
            </a:pPr>
          </a:p>
          <a:p>
            <a:pPr marL="792600" indent="-396300" lvl="1">
              <a:lnSpc>
                <a:spcPts val="5139"/>
              </a:lnSpc>
              <a:buFont typeface="Arial"/>
              <a:buChar char="•"/>
            </a:pPr>
            <a:r>
              <a:rPr lang="en-US" sz="3671">
                <a:solidFill>
                  <a:srgbClr val="000000"/>
                </a:solidFill>
                <a:latin typeface="Canva Sans Bold"/>
              </a:rPr>
              <a:t>Beta: </a:t>
            </a:r>
            <a:r>
              <a:rPr lang="en-US" sz="3671">
                <a:solidFill>
                  <a:srgbClr val="000000"/>
                </a:solidFill>
                <a:latin typeface="Canva Sans"/>
              </a:rPr>
              <a:t>It is the best choice so far for MIN, and it has to be the lowest possible value.</a:t>
            </a:r>
          </a:p>
          <a:p>
            <a:pPr>
              <a:lnSpc>
                <a:spcPts val="5139"/>
              </a:lnSpc>
            </a:pPr>
          </a:p>
          <a:p>
            <a:pPr algn="ctr">
              <a:lnSpc>
                <a:spcPts val="4841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5892478" y="-1301427"/>
            <a:ext cx="13078027" cy="12889854"/>
          </a:xfrm>
          <a:custGeom>
            <a:avLst/>
            <a:gdLst/>
            <a:ahLst/>
            <a:cxnLst/>
            <a:rect r="r" b="b" t="t" l="l"/>
            <a:pathLst>
              <a:path h="12889854" w="13078027">
                <a:moveTo>
                  <a:pt x="13078027" y="0"/>
                </a:moveTo>
                <a:lnTo>
                  <a:pt x="0" y="0"/>
                </a:lnTo>
                <a:lnTo>
                  <a:pt x="0" y="12889854"/>
                </a:lnTo>
                <a:lnTo>
                  <a:pt x="13078027" y="12889854"/>
                </a:lnTo>
                <a:lnTo>
                  <a:pt x="1307802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9155" y="1273752"/>
            <a:ext cx="16569690" cy="5145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89558" indent="-394779" lvl="1">
              <a:lnSpc>
                <a:spcPts val="5119"/>
              </a:lnSpc>
              <a:buFont typeface="Arial"/>
              <a:buChar char="•"/>
            </a:pPr>
            <a:r>
              <a:rPr lang="en-US" sz="3657">
                <a:solidFill>
                  <a:srgbClr val="000000"/>
                </a:solidFill>
                <a:latin typeface="Canva Sans Bold"/>
              </a:rPr>
              <a:t>Pruning Strategy:</a:t>
            </a:r>
            <a:r>
              <a:rPr lang="en-US" sz="3657">
                <a:solidFill>
                  <a:srgbClr val="000000"/>
                </a:solidFill>
                <a:latin typeface="Canva Sans"/>
              </a:rPr>
              <a:t> If a node's score is less than or equal to alpha or greater than or equal to beta, the entire subtree under that node is pruned.</a:t>
            </a:r>
          </a:p>
          <a:p>
            <a:pPr algn="ctr">
              <a:lnSpc>
                <a:spcPts val="5119"/>
              </a:lnSpc>
            </a:pPr>
          </a:p>
          <a:p>
            <a:pPr marL="789558" indent="-394779" lvl="1">
              <a:lnSpc>
                <a:spcPts val="5119"/>
              </a:lnSpc>
              <a:buFont typeface="Arial"/>
              <a:buChar char="•"/>
            </a:pPr>
            <a:r>
              <a:rPr lang="en-US" sz="3657">
                <a:solidFill>
                  <a:srgbClr val="000000"/>
                </a:solidFill>
                <a:latin typeface="Canva Sans Bold"/>
              </a:rPr>
              <a:t>Optimal Move Selection:</a:t>
            </a:r>
            <a:r>
              <a:rPr lang="en-US" sz="3657">
                <a:solidFill>
                  <a:srgbClr val="000000"/>
                </a:solidFill>
                <a:latin typeface="Canva Sans"/>
              </a:rPr>
              <a:t> By pruning unnecessary branches, Alpha-beta pruning significantly reduces the number of nodes evaluated, enabling efficient move selection.</a:t>
            </a:r>
          </a:p>
          <a:p>
            <a:pPr algn="ctr">
              <a:lnSpc>
                <a:spcPts val="511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3152748" y="-3362036"/>
            <a:ext cx="5448277" cy="7362536"/>
          </a:xfrm>
          <a:custGeom>
            <a:avLst/>
            <a:gdLst/>
            <a:ahLst/>
            <a:cxnLst/>
            <a:rect r="r" b="b" t="t" l="l"/>
            <a:pathLst>
              <a:path h="7362536" w="5448277">
                <a:moveTo>
                  <a:pt x="5448277" y="7362536"/>
                </a:moveTo>
                <a:lnTo>
                  <a:pt x="0" y="7362536"/>
                </a:lnTo>
                <a:lnTo>
                  <a:pt x="0" y="0"/>
                </a:lnTo>
                <a:lnTo>
                  <a:pt x="5448277" y="0"/>
                </a:lnTo>
                <a:lnTo>
                  <a:pt x="5448277" y="73625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3295542" y="6299385"/>
            <a:ext cx="4114800" cy="3987615"/>
          </a:xfrm>
          <a:custGeom>
            <a:avLst/>
            <a:gdLst/>
            <a:ahLst/>
            <a:cxnLst/>
            <a:rect r="r" b="b" t="t" l="l"/>
            <a:pathLst>
              <a:path h="3987615" w="4114800">
                <a:moveTo>
                  <a:pt x="0" y="0"/>
                </a:moveTo>
                <a:lnTo>
                  <a:pt x="4114800" y="0"/>
                </a:lnTo>
                <a:lnTo>
                  <a:pt x="4114800" y="3987615"/>
                </a:lnTo>
                <a:lnTo>
                  <a:pt x="0" y="39876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-286890"/>
            <a:ext cx="9534304" cy="10573890"/>
          </a:xfrm>
          <a:custGeom>
            <a:avLst/>
            <a:gdLst/>
            <a:ahLst/>
            <a:cxnLst/>
            <a:rect r="r" b="b" t="t" l="l"/>
            <a:pathLst>
              <a:path h="10573890" w="9534304">
                <a:moveTo>
                  <a:pt x="9534304" y="0"/>
                </a:moveTo>
                <a:lnTo>
                  <a:pt x="0" y="0"/>
                </a:lnTo>
                <a:lnTo>
                  <a:pt x="0" y="10573890"/>
                </a:lnTo>
                <a:lnTo>
                  <a:pt x="9534304" y="10573890"/>
                </a:lnTo>
                <a:lnTo>
                  <a:pt x="9534304" y="0"/>
                </a:lnTo>
                <a:close/>
              </a:path>
            </a:pathLst>
          </a:custGeom>
          <a:blipFill>
            <a:blip r:embed="rId5"/>
            <a:stretch>
              <a:fillRect l="-6261" t="0" r="-6261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44884" y="641044"/>
            <a:ext cx="334113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Work Flow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4884" y="2121715"/>
            <a:ext cx="868942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Consider the following Tic-Tac-Toe board: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3634042" y="101646"/>
            <a:ext cx="3437799" cy="3437799"/>
          </a:xfrm>
          <a:custGeom>
            <a:avLst/>
            <a:gdLst/>
            <a:ahLst/>
            <a:cxnLst/>
            <a:rect r="r" b="b" t="t" l="l"/>
            <a:pathLst>
              <a:path h="3437799" w="3437799">
                <a:moveTo>
                  <a:pt x="0" y="0"/>
                </a:moveTo>
                <a:lnTo>
                  <a:pt x="3437799" y="0"/>
                </a:lnTo>
                <a:lnTo>
                  <a:pt x="3437799" y="3437799"/>
                </a:lnTo>
                <a:lnTo>
                  <a:pt x="0" y="3437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259553" y="346713"/>
            <a:ext cx="586946" cy="584811"/>
          </a:xfrm>
          <a:custGeom>
            <a:avLst/>
            <a:gdLst/>
            <a:ahLst/>
            <a:cxnLst/>
            <a:rect r="r" b="b" t="t" l="l"/>
            <a:pathLst>
              <a:path h="584811" w="586946">
                <a:moveTo>
                  <a:pt x="0" y="0"/>
                </a:moveTo>
                <a:lnTo>
                  <a:pt x="586946" y="0"/>
                </a:lnTo>
                <a:lnTo>
                  <a:pt x="586946" y="584812"/>
                </a:lnTo>
                <a:lnTo>
                  <a:pt x="0" y="58481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259553" y="1528139"/>
            <a:ext cx="586946" cy="584811"/>
          </a:xfrm>
          <a:custGeom>
            <a:avLst/>
            <a:gdLst/>
            <a:ahLst/>
            <a:cxnLst/>
            <a:rect r="r" b="b" t="t" l="l"/>
            <a:pathLst>
              <a:path h="584811" w="586946">
                <a:moveTo>
                  <a:pt x="0" y="0"/>
                </a:moveTo>
                <a:lnTo>
                  <a:pt x="586946" y="0"/>
                </a:lnTo>
                <a:lnTo>
                  <a:pt x="586946" y="584812"/>
                </a:lnTo>
                <a:lnTo>
                  <a:pt x="0" y="58481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862345" y="1528139"/>
            <a:ext cx="586946" cy="584811"/>
          </a:xfrm>
          <a:custGeom>
            <a:avLst/>
            <a:gdLst/>
            <a:ahLst/>
            <a:cxnLst/>
            <a:rect r="r" b="b" t="t" l="l"/>
            <a:pathLst>
              <a:path h="584811" w="586946">
                <a:moveTo>
                  <a:pt x="0" y="0"/>
                </a:moveTo>
                <a:lnTo>
                  <a:pt x="586945" y="0"/>
                </a:lnTo>
                <a:lnTo>
                  <a:pt x="586945" y="584812"/>
                </a:lnTo>
                <a:lnTo>
                  <a:pt x="0" y="58481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5059469" y="346713"/>
            <a:ext cx="584811" cy="584811"/>
          </a:xfrm>
          <a:custGeom>
            <a:avLst/>
            <a:gdLst/>
            <a:ahLst/>
            <a:cxnLst/>
            <a:rect r="r" b="b" t="t" l="l"/>
            <a:pathLst>
              <a:path h="584811" w="584811">
                <a:moveTo>
                  <a:pt x="0" y="0"/>
                </a:moveTo>
                <a:lnTo>
                  <a:pt x="584811" y="0"/>
                </a:lnTo>
                <a:lnTo>
                  <a:pt x="584811" y="584812"/>
                </a:lnTo>
                <a:lnTo>
                  <a:pt x="0" y="58481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259553" y="2735627"/>
            <a:ext cx="584811" cy="584811"/>
          </a:xfrm>
          <a:custGeom>
            <a:avLst/>
            <a:gdLst/>
            <a:ahLst/>
            <a:cxnLst/>
            <a:rect r="r" b="b" t="t" l="l"/>
            <a:pathLst>
              <a:path h="584811" w="584811">
                <a:moveTo>
                  <a:pt x="0" y="0"/>
                </a:moveTo>
                <a:lnTo>
                  <a:pt x="584812" y="0"/>
                </a:lnTo>
                <a:lnTo>
                  <a:pt x="584812" y="584811"/>
                </a:lnTo>
                <a:lnTo>
                  <a:pt x="0" y="58481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042708" y="2702105"/>
            <a:ext cx="618333" cy="618333"/>
          </a:xfrm>
          <a:custGeom>
            <a:avLst/>
            <a:gdLst/>
            <a:ahLst/>
            <a:cxnLst/>
            <a:rect r="r" b="b" t="t" l="l"/>
            <a:pathLst>
              <a:path h="618333" w="618333">
                <a:moveTo>
                  <a:pt x="0" y="0"/>
                </a:moveTo>
                <a:lnTo>
                  <a:pt x="618333" y="0"/>
                </a:lnTo>
                <a:lnTo>
                  <a:pt x="618333" y="618333"/>
                </a:lnTo>
                <a:lnTo>
                  <a:pt x="0" y="61833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04951" y="3558495"/>
            <a:ext cx="15271936" cy="4872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61"/>
              </a:lnSpc>
            </a:pPr>
            <a:r>
              <a:rPr lang="en-US" sz="3472">
                <a:solidFill>
                  <a:srgbClr val="000000"/>
                </a:solidFill>
                <a:latin typeface="Canva Sans"/>
              </a:rPr>
              <a:t>The current player is O, and they are considering the following moves:</a:t>
            </a:r>
          </a:p>
          <a:p>
            <a:pPr algn="ctr">
              <a:lnSpc>
                <a:spcPts val="4861"/>
              </a:lnSpc>
            </a:pPr>
          </a:p>
          <a:p>
            <a:pPr marL="749778" indent="-374889" lvl="1">
              <a:lnSpc>
                <a:spcPts val="4861"/>
              </a:lnSpc>
              <a:buFont typeface="Arial"/>
              <a:buChar char="•"/>
            </a:pPr>
            <a:r>
              <a:rPr lang="en-US" sz="3472">
                <a:solidFill>
                  <a:srgbClr val="000000"/>
                </a:solidFill>
                <a:latin typeface="Canva Sans"/>
              </a:rPr>
              <a:t>Place an O in the top right corner.</a:t>
            </a:r>
          </a:p>
          <a:p>
            <a:pPr>
              <a:lnSpc>
                <a:spcPts val="4861"/>
              </a:lnSpc>
            </a:pPr>
          </a:p>
          <a:p>
            <a:pPr marL="749778" indent="-374889" lvl="1">
              <a:lnSpc>
                <a:spcPts val="4861"/>
              </a:lnSpc>
              <a:buFont typeface="Arial"/>
              <a:buChar char="•"/>
            </a:pPr>
            <a:r>
              <a:rPr lang="en-US" sz="3472">
                <a:solidFill>
                  <a:srgbClr val="000000"/>
                </a:solidFill>
                <a:latin typeface="Canva Sans"/>
              </a:rPr>
              <a:t>Place an O in the center square.</a:t>
            </a:r>
          </a:p>
          <a:p>
            <a:pPr>
              <a:lnSpc>
                <a:spcPts val="4861"/>
              </a:lnSpc>
            </a:pPr>
          </a:p>
          <a:p>
            <a:pPr marL="749778" indent="-374889" lvl="1">
              <a:lnSpc>
                <a:spcPts val="4861"/>
              </a:lnSpc>
              <a:buFont typeface="Arial"/>
              <a:buChar char="•"/>
            </a:pPr>
            <a:r>
              <a:rPr lang="en-US" sz="3472">
                <a:solidFill>
                  <a:srgbClr val="000000"/>
                </a:solidFill>
                <a:latin typeface="Canva Sans"/>
              </a:rPr>
              <a:t>Place an O in the bottom right corner.</a:t>
            </a:r>
          </a:p>
          <a:p>
            <a:pPr algn="ctr">
              <a:lnSpc>
                <a:spcPts val="486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6250" t="-69383" r="-21511" b="-5448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3152748" y="-3362036"/>
            <a:ext cx="5448277" cy="7362536"/>
          </a:xfrm>
          <a:custGeom>
            <a:avLst/>
            <a:gdLst/>
            <a:ahLst/>
            <a:cxnLst/>
            <a:rect r="r" b="b" t="t" l="l"/>
            <a:pathLst>
              <a:path h="7362536" w="5448277">
                <a:moveTo>
                  <a:pt x="5448277" y="7362536"/>
                </a:moveTo>
                <a:lnTo>
                  <a:pt x="0" y="7362536"/>
                </a:lnTo>
                <a:lnTo>
                  <a:pt x="0" y="0"/>
                </a:lnTo>
                <a:lnTo>
                  <a:pt x="5448277" y="0"/>
                </a:lnTo>
                <a:lnTo>
                  <a:pt x="5448277" y="736253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3819487" y="6961497"/>
            <a:ext cx="4114800" cy="3987615"/>
          </a:xfrm>
          <a:custGeom>
            <a:avLst/>
            <a:gdLst/>
            <a:ahLst/>
            <a:cxnLst/>
            <a:rect r="r" b="b" t="t" l="l"/>
            <a:pathLst>
              <a:path h="3987615" w="4114800">
                <a:moveTo>
                  <a:pt x="0" y="0"/>
                </a:moveTo>
                <a:lnTo>
                  <a:pt x="4114800" y="0"/>
                </a:lnTo>
                <a:lnTo>
                  <a:pt x="4114800" y="3987616"/>
                </a:lnTo>
                <a:lnTo>
                  <a:pt x="0" y="3987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30240" y="793490"/>
            <a:ext cx="17957760" cy="778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Here is how the alpha beta pruning algorithm works:</a:t>
            </a:r>
          </a:p>
          <a:p>
            <a:pPr>
              <a:lnSpc>
                <a:spcPts val="4759"/>
              </a:lnSpc>
            </a:pP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Evaluate the first move (place an O in the top right corner). This move results in a board with two Os and two Xs, so the score for this move is 2 - 2 = 0.</a:t>
            </a:r>
          </a:p>
          <a:p>
            <a:pPr>
              <a:lnSpc>
                <a:spcPts val="4759"/>
              </a:lnSpc>
            </a:pP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Evaluate the second move (place an O in the center square). This move results in a winning board for O, so the score for this move is 1.</a:t>
            </a:r>
          </a:p>
          <a:p>
            <a:pPr>
              <a:lnSpc>
                <a:spcPts val="4759"/>
              </a:lnSpc>
            </a:pP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Evaluate the third move (place an O in the bottom right corner). Since we have already found a winning move, we can prune the rest of the tree.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Therefore, the best move is to place an X in the center square.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DAF03db7QDs</dc:identifier>
  <dcterms:modified xsi:type="dcterms:W3CDTF">2011-08-01T06:04:30Z</dcterms:modified>
  <cp:revision>1</cp:revision>
  <dc:title> Tic Tac Toe with Alpha Beta Pruning Presentation</dc:title>
</cp:coreProperties>
</file>

<file path=docProps/thumbnail.jpeg>
</file>